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04" r:id="rId3"/>
    <p:sldId id="303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</p:sldIdLst>
  <p:sldSz cx="9144000" cy="5143500" type="screen16x9"/>
  <p:notesSz cx="6858000" cy="9144000"/>
  <p:custDataLst>
    <p:tags r:id="rId1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B505"/>
    <a:srgbClr val="387EE6"/>
    <a:srgbClr val="E8EAE9"/>
    <a:srgbClr val="FCFCFC"/>
    <a:srgbClr val="CCD0D1"/>
    <a:srgbClr val="D7D9E1"/>
    <a:srgbClr val="D5D8E3"/>
    <a:srgbClr val="DADBDE"/>
    <a:srgbClr val="D9DDE7"/>
    <a:srgbClr val="ECECE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6" autoAdjust="0"/>
    <p:restoredTop sz="94660"/>
  </p:normalViewPr>
  <p:slideViewPr>
    <p:cSldViewPr>
      <p:cViewPr varScale="1">
        <p:scale>
          <a:sx n="87" d="100"/>
          <a:sy n="87" d="100"/>
        </p:scale>
        <p:origin x="-438" y="-90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zh-CN" altLang="en-US" dirty="0"/>
              <a:t>各行业在高科技物流市场的份额（共</a:t>
            </a:r>
            <a:r>
              <a:rPr lang="en-US" altLang="zh-CN" dirty="0"/>
              <a:t>10.6</a:t>
            </a:r>
            <a:r>
              <a:rPr lang="zh-CN" altLang="en-US" dirty="0"/>
              <a:t>万亿）</a:t>
            </a:r>
          </a:p>
        </c:rich>
      </c:tx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5"/>
          <c:dPt>
            <c:idx val="1"/>
            <c:explosion val="28"/>
            <c:extLst xmlns:c16r2="http://schemas.microsoft.com/office/drawing/2015/06/chart">
              <c:ext xmlns:c16="http://schemas.microsoft.com/office/drawing/2014/chart" uri="{C3380CC4-5D6E-409C-BE32-E72D297353CC}">
                <c16:uniqueId val="{00000000-0B62-44C4-B95C-86FAF13C1B4B}"/>
              </c:ext>
            </c:extLst>
          </c:dPt>
          <c:dLbls>
            <c:spPr>
              <a:noFill/>
              <a:ln>
                <a:noFill/>
              </a:ln>
              <a:effectLst/>
            </c:spPr>
            <c:showCatName val="1"/>
            <c:showPercent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烟草</c:v>
                </c:pt>
                <c:pt idx="1">
                  <c:v>医药</c:v>
                </c:pt>
                <c:pt idx="2">
                  <c:v>汽车</c:v>
                </c:pt>
                <c:pt idx="3">
                  <c:v>机械制造</c:v>
                </c:pt>
                <c:pt idx="4">
                  <c:v>机场</c:v>
                </c:pt>
                <c:pt idx="5">
                  <c:v>连锁零售</c:v>
                </c:pt>
                <c:pt idx="6">
                  <c:v>食品饮料</c:v>
                </c:pt>
                <c:pt idx="7">
                  <c:v>军队</c:v>
                </c:pt>
                <c:pt idx="8">
                  <c:v>印刷品</c:v>
                </c:pt>
                <c:pt idx="9">
                  <c:v>其它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</c:v>
                </c:pt>
                <c:pt idx="1">
                  <c:v>13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  <c:pt idx="5">
                  <c:v>8</c:v>
                </c:pt>
                <c:pt idx="6">
                  <c:v>8</c:v>
                </c:pt>
                <c:pt idx="7">
                  <c:v>5</c:v>
                </c:pt>
                <c:pt idx="8">
                  <c:v>4</c:v>
                </c:pt>
                <c:pt idx="9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B62-44C4-B95C-86FAF13C1B4B}"/>
            </c:ext>
          </c:extLst>
        </c:ser>
        <c:dLbls>
          <c:showCatName val="1"/>
          <c:showPercent val="1"/>
        </c:dLbls>
      </c:pie3D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pPr/>
              <a:t>2016/8/8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493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390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8390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91664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368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2467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2467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00966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4017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8666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1573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449610"/>
            <a:ext cx="9144000" cy="4693890"/>
          </a:xfrm>
          <a:prstGeom prst="rect">
            <a:avLst/>
          </a:prstGeom>
          <a:gradFill flip="none" rotWithShape="1">
            <a:gsLst>
              <a:gs pos="0">
                <a:srgbClr val="CCD0D1"/>
              </a:gs>
              <a:gs pos="49200">
                <a:srgbClr val="E8EAE9"/>
              </a:gs>
              <a:gs pos="100000">
                <a:srgbClr val="FCFCF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702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607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299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 userDrawn="1"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15271" y="197982"/>
            <a:ext cx="913458" cy="2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175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2016/8/8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1701" y="0"/>
            <a:ext cx="9274221" cy="514349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10128"/>
            <a:ext cx="9252520" cy="1833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507854"/>
            <a:ext cx="9252520" cy="1636776"/>
          </a:xfrm>
          <a:prstGeom prst="rect">
            <a:avLst/>
          </a:prstGeom>
        </p:spPr>
      </p:pic>
      <p:pic>
        <p:nvPicPr>
          <p:cNvPr id="6" name="图片 5" hidden="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1701" y="3300784"/>
            <a:ext cx="9144000" cy="1833372"/>
          </a:xfrm>
          <a:prstGeom prst="rect">
            <a:avLst/>
          </a:prstGeom>
        </p:spPr>
      </p:pic>
      <p:sp>
        <p:nvSpPr>
          <p:cNvPr id="4" name="TextBox 7"/>
          <p:cNvSpPr>
            <a:spLocks noChangeArrowheads="1"/>
          </p:cNvSpPr>
          <p:nvPr/>
        </p:nvSpPr>
        <p:spPr bwMode="auto">
          <a:xfrm>
            <a:off x="4139952" y="3363838"/>
            <a:ext cx="43924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用硅谷科技为客户创造最大价值！</a:t>
            </a:r>
          </a:p>
        </p:txBody>
      </p:sp>
      <p:sp>
        <p:nvSpPr>
          <p:cNvPr id="5" name="TextBox 7"/>
          <p:cNvSpPr>
            <a:spLocks noChangeArrowheads="1"/>
          </p:cNvSpPr>
          <p:nvPr/>
        </p:nvSpPr>
        <p:spPr bwMode="auto">
          <a:xfrm>
            <a:off x="2555776" y="2067694"/>
            <a:ext cx="496855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Lifitians</a:t>
            </a:r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Inc.</a:t>
            </a:r>
            <a:endParaRPr lang="en-US" altLang="zh-CN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美国力福士科技有限公司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3563888" y="1203598"/>
            <a:ext cx="496855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LilyUPC" pitchFamily="34" charset="-34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商业融资计划</a:t>
            </a:r>
          </a:p>
        </p:txBody>
      </p:sp>
      <p:sp>
        <p:nvSpPr>
          <p:cNvPr id="9" name="椭圆 8"/>
          <p:cNvSpPr/>
          <p:nvPr/>
        </p:nvSpPr>
        <p:spPr>
          <a:xfrm>
            <a:off x="5076056" y="-3085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206790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 descr="liftian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8" y="483518"/>
            <a:ext cx="1142157" cy="109595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 animBg="1"/>
      <p:bldP spid="2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项目状态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059582"/>
            <a:ext cx="24798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项目开始时间：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en-US" sz="1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707654"/>
            <a:ext cx="4381008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项目现状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已完成实验型机器人，正在改进量产型机器人。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正在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优化软件算法以达到市场化水平。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正在优化软硬件接口。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正在优化后台数据库。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正在优化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界面。</a:t>
            </a:r>
            <a:endParaRPr lang="en-US" sz="1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3829" y="3621673"/>
            <a:ext cx="27940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预计量产型完成时间：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个月后</a:t>
            </a:r>
            <a:endParaRPr lang="en-US" sz="16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97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82008"/>
            <a:ext cx="9144000" cy="16367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310128"/>
            <a:ext cx="9144000" cy="1833372"/>
          </a:xfrm>
          <a:prstGeom prst="rect">
            <a:avLst/>
          </a:prstGeom>
        </p:spPr>
      </p:pic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087724" y="3895477"/>
            <a:ext cx="496855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演示完毕 感谢聆听</a:t>
            </a: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2843808" y="771550"/>
            <a:ext cx="4968552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Lifitians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Inc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美国力福士科技有限公司</a:t>
            </a:r>
            <a:endParaRPr lang="zh-CN" altLang="en-US" sz="4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 </a:t>
            </a:r>
            <a:r>
              <a:rPr lang="zh-CN" altLang="en-US" sz="4000" dirty="0" smtClean="0">
                <a:solidFill>
                  <a:schemeClr val="accent2">
                    <a:lumMod val="75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商业融资计划</a:t>
            </a:r>
            <a:endParaRPr lang="zh-CN" altLang="en-US" sz="4000" dirty="0">
              <a:solidFill>
                <a:schemeClr val="accent2">
                  <a:lumMod val="75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liftian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08" y="1131590"/>
            <a:ext cx="1142157" cy="10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387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行业模式概览</a:t>
            </a:r>
          </a:p>
        </p:txBody>
      </p:sp>
      <p:sp>
        <p:nvSpPr>
          <p:cNvPr id="16" name="圆角矩形 15"/>
          <p:cNvSpPr/>
          <p:nvPr/>
        </p:nvSpPr>
        <p:spPr>
          <a:xfrm flipV="1">
            <a:off x="755576" y="1817572"/>
            <a:ext cx="1368152" cy="140225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483768" y="1347614"/>
            <a:ext cx="3456384" cy="244827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699792" y="1923678"/>
            <a:ext cx="864096" cy="16561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779912" y="1923678"/>
            <a:ext cx="864096" cy="16561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4860032" y="1923678"/>
            <a:ext cx="864096" cy="165618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948264" y="1059582"/>
            <a:ext cx="1440160" cy="12961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6948264" y="2715766"/>
            <a:ext cx="1440160" cy="129614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87624" y="2335981"/>
            <a:ext cx="6480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厂家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59832" y="1563638"/>
            <a:ext cx="23134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配送中心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8304" y="1543893"/>
            <a:ext cx="1080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零售商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08304" y="3200077"/>
            <a:ext cx="9361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消费者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31" name="图片 30" descr="pack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2283718"/>
            <a:ext cx="657225" cy="904875"/>
          </a:xfrm>
          <a:prstGeom prst="rect">
            <a:avLst/>
          </a:prstGeom>
        </p:spPr>
      </p:pic>
      <p:pic>
        <p:nvPicPr>
          <p:cNvPr id="32" name="图片 31" descr="unpack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2238747"/>
            <a:ext cx="581025" cy="981075"/>
          </a:xfrm>
          <a:prstGeom prst="rect">
            <a:avLst/>
          </a:prstGeom>
        </p:spPr>
      </p:pic>
      <p:pic>
        <p:nvPicPr>
          <p:cNvPr id="33" name="图片 32" descr="palla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0765" y="2211710"/>
            <a:ext cx="793123" cy="941834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1907704" y="2283718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右箭头 34"/>
          <p:cNvSpPr/>
          <p:nvPr/>
        </p:nvSpPr>
        <p:spPr>
          <a:xfrm>
            <a:off x="3563888" y="2571750"/>
            <a:ext cx="21602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右箭头 35"/>
          <p:cNvSpPr/>
          <p:nvPr/>
        </p:nvSpPr>
        <p:spPr>
          <a:xfrm>
            <a:off x="4644008" y="2571750"/>
            <a:ext cx="21602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右箭头 36"/>
          <p:cNvSpPr/>
          <p:nvPr/>
        </p:nvSpPr>
        <p:spPr>
          <a:xfrm rot="19996826">
            <a:off x="6070844" y="1846470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右箭头 37"/>
          <p:cNvSpPr/>
          <p:nvPr/>
        </p:nvSpPr>
        <p:spPr>
          <a:xfrm rot="1568262">
            <a:off x="6097492" y="2864982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右箭头 38"/>
          <p:cNvSpPr/>
          <p:nvPr/>
        </p:nvSpPr>
        <p:spPr>
          <a:xfrm rot="5400000">
            <a:off x="7308304" y="2355726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椭圆 40"/>
          <p:cNvSpPr/>
          <p:nvPr/>
        </p:nvSpPr>
        <p:spPr>
          <a:xfrm>
            <a:off x="2483768" y="843558"/>
            <a:ext cx="3528392" cy="3456384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5676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8" grpId="0"/>
      <p:bldP spid="29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3" name="椭圆 22"/>
          <p:cNvSpPr/>
          <p:nvPr/>
        </p:nvSpPr>
        <p:spPr>
          <a:xfrm>
            <a:off x="1298524" y="1131590"/>
            <a:ext cx="1944572" cy="18722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2132" y="1491630"/>
            <a:ext cx="125735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现实需求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38484" y="3291830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2500" y="3579862"/>
            <a:ext cx="25202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行业存在的痛点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4246442" y="949664"/>
            <a:ext cx="931331" cy="3822203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364088" y="1203598"/>
            <a:ext cx="3168352" cy="4699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364088" y="1741752"/>
            <a:ext cx="3168352" cy="4699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364088" y="2317816"/>
            <a:ext cx="3168352" cy="4699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364088" y="2893880"/>
            <a:ext cx="3168352" cy="4699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364088" y="3469944"/>
            <a:ext cx="3168352" cy="4699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364088" y="4011910"/>
            <a:ext cx="3168352" cy="4699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714950" y="1317417"/>
            <a:ext cx="23134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日益增加的人工成本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14950" y="1851670"/>
            <a:ext cx="23134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传统配送中心的效率瓶颈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4950" y="2427734"/>
            <a:ext cx="23134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货物管理的监管难题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4950" y="3003798"/>
            <a:ext cx="267347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降低出错率而产生的大量成本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4950" y="3579862"/>
            <a:ext cx="34290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传统设备可能发生的系统瘫痪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4950" y="4125729"/>
            <a:ext cx="23134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复杂的硬件设备维护程序</a:t>
            </a:r>
            <a:endParaRPr lang="en-US" altLang="zh-CN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 rot="20809774">
            <a:off x="451356" y="1961931"/>
            <a:ext cx="8680581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LiSu" pitchFamily="49" charset="-122"/>
                <a:ea typeface="LiSu" pitchFamily="49" charset="-122"/>
              </a:rPr>
              <a:t>这些我们都可以解决！</a:t>
            </a:r>
          </a:p>
        </p:txBody>
      </p:sp>
    </p:spTree>
    <p:extLst>
      <p:ext uri="{BB962C8B-B14F-4D97-AF65-F5344CB8AC3E}">
        <p14:creationId xmlns:p14="http://schemas.microsoft.com/office/powerpoint/2010/main" xmlns="" val="815676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  <p:bldP spid="15" grpId="0" animBg="1"/>
      <p:bldP spid="16" grpId="0" animBg="1"/>
      <p:bldP spid="17" grpId="0" animBg="1"/>
      <p:bldP spid="19" grpId="0" animBg="1"/>
      <p:bldP spid="21" grpId="0" animBg="1"/>
      <p:bldP spid="23" grpId="0"/>
      <p:bldP spid="24" grpId="0"/>
      <p:bldP spid="25" grpId="0"/>
      <p:bldP spid="26" grpId="0"/>
      <p:bldP spid="27" grpId="0"/>
      <p:bldP spid="28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我们的解决方案</a:t>
            </a:r>
          </a:p>
        </p:txBody>
      </p:sp>
      <p:sp>
        <p:nvSpPr>
          <p:cNvPr id="3" name="椭圆 2"/>
          <p:cNvSpPr/>
          <p:nvPr/>
        </p:nvSpPr>
        <p:spPr>
          <a:xfrm>
            <a:off x="1115616" y="987574"/>
            <a:ext cx="2016224" cy="2016224"/>
          </a:xfrm>
          <a:prstGeom prst="ellipse">
            <a:avLst/>
          </a:prstGeom>
          <a:solidFill>
            <a:srgbClr val="387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672052" y="987574"/>
            <a:ext cx="2016224" cy="2016224"/>
          </a:xfrm>
          <a:prstGeom prst="ellipse">
            <a:avLst/>
          </a:prstGeom>
          <a:solidFill>
            <a:srgbClr val="FBB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228488" y="987574"/>
            <a:ext cx="2016224" cy="201622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5" y="1504404"/>
            <a:ext cx="11521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行业首屈一指的硬件供应商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5936" y="1635646"/>
            <a:ext cx="136815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硅谷顶尖软件开发团队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6216" y="1668165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为客户量身打造的方案</a:t>
            </a:r>
          </a:p>
        </p:txBody>
      </p:sp>
      <p:grpSp>
        <p:nvGrpSpPr>
          <p:cNvPr id="10" name="组合 20"/>
          <p:cNvGrpSpPr/>
          <p:nvPr/>
        </p:nvGrpSpPr>
        <p:grpSpPr>
          <a:xfrm>
            <a:off x="3246743" y="1840483"/>
            <a:ext cx="310406" cy="310406"/>
            <a:chOff x="3264324" y="1749600"/>
            <a:chExt cx="348156" cy="348156"/>
          </a:xfrm>
        </p:grpSpPr>
        <p:sp>
          <p:nvSpPr>
            <p:cNvPr id="19" name="矩形 18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21"/>
          <p:cNvGrpSpPr/>
          <p:nvPr/>
        </p:nvGrpSpPr>
        <p:grpSpPr>
          <a:xfrm>
            <a:off x="5803179" y="1840483"/>
            <a:ext cx="310406" cy="310406"/>
            <a:chOff x="3264324" y="1749600"/>
            <a:chExt cx="348156" cy="348156"/>
          </a:xfrm>
        </p:grpSpPr>
        <p:sp>
          <p:nvSpPr>
            <p:cNvPr id="23" name="矩形 22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027" name="Picture 3" descr="\\LIFTIANINC-PC\Share\素材\OKAGV Protot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3075806"/>
            <a:ext cx="2500036" cy="1440160"/>
          </a:xfrm>
          <a:prstGeom prst="rect">
            <a:avLst/>
          </a:prstGeom>
          <a:noFill/>
        </p:spPr>
      </p:pic>
      <p:pic>
        <p:nvPicPr>
          <p:cNvPr id="29" name="图片 28" descr="demo simplifie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3075806"/>
            <a:ext cx="2544382" cy="1474517"/>
          </a:xfrm>
          <a:prstGeom prst="rect">
            <a:avLst/>
          </a:prstGeom>
        </p:spPr>
      </p:pic>
      <p:pic>
        <p:nvPicPr>
          <p:cNvPr id="30" name="图片 29" descr="tailo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160" y="3075806"/>
            <a:ext cx="244827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713346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"/>
                            </p:stCondLst>
                            <p:childTnLst>
                              <p:par>
                                <p:cTn id="9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行业前景</a:t>
            </a: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6" name="图表 25"/>
          <p:cNvGraphicFramePr/>
          <p:nvPr/>
        </p:nvGraphicFramePr>
        <p:xfrm>
          <a:off x="755576" y="539750"/>
          <a:ext cx="7620000" cy="460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3800082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我们的技术</a:t>
            </a:r>
          </a:p>
        </p:txBody>
      </p:sp>
      <p:sp>
        <p:nvSpPr>
          <p:cNvPr id="63" name="矩形 21"/>
          <p:cNvSpPr/>
          <p:nvPr/>
        </p:nvSpPr>
        <p:spPr>
          <a:xfrm>
            <a:off x="2567237" y="1059582"/>
            <a:ext cx="5861616" cy="98912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21"/>
          <p:cNvSpPr/>
          <p:nvPr/>
        </p:nvSpPr>
        <p:spPr>
          <a:xfrm>
            <a:off x="811770" y="2282264"/>
            <a:ext cx="5861616" cy="98912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21"/>
          <p:cNvSpPr/>
          <p:nvPr/>
        </p:nvSpPr>
        <p:spPr>
          <a:xfrm>
            <a:off x="2526808" y="3526846"/>
            <a:ext cx="5861616" cy="98912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409813" y="1335429"/>
            <a:ext cx="417646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省人力！</a:t>
            </a:r>
          </a:p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每个机器人可省下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3-5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个人力，并且可以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小时全天候工作！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419872" y="3722861"/>
            <a:ext cx="4176464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美国硅谷超过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年的大数据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人工智能经验</a:t>
            </a:r>
          </a:p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系统可实时根据外界大数据（天气、流行性病毒、节日、等外界数据）优化仓库物品摆放位置，以达到最高效率出货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907704" y="2498725"/>
            <a:ext cx="4176464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2-4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小时 到 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分钟</a:t>
            </a:r>
          </a:p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从传统仓储模式的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2-4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小时拆包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分拣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出货流程，缩短到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分钟，并大幅提升准确率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5" name="图片 14" descr="saves-tim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2200" y="2139702"/>
            <a:ext cx="2592288" cy="1296144"/>
          </a:xfrm>
          <a:prstGeom prst="parallelogram">
            <a:avLst/>
          </a:prstGeom>
        </p:spPr>
      </p:pic>
      <p:pic>
        <p:nvPicPr>
          <p:cNvPr id="16" name="图片 15" descr="save-mone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916595"/>
            <a:ext cx="2160240" cy="1295115"/>
          </a:xfrm>
          <a:prstGeom prst="parallelogram">
            <a:avLst/>
          </a:prstGeom>
        </p:spPr>
      </p:pic>
      <p:pic>
        <p:nvPicPr>
          <p:cNvPr id="18" name="图片 17" descr="Big-Dat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576" y="3363838"/>
            <a:ext cx="2267744" cy="1368151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45208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67" grpId="0" animBg="1"/>
      <p:bldP spid="72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我们在同行业的优势</a:t>
            </a: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491880" y="1059582"/>
            <a:ext cx="2201679" cy="3616312"/>
          </a:xfrm>
          <a:prstGeom prst="roundRect">
            <a:avLst>
              <a:gd name="adj" fmla="val 888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084168" y="11817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6084168" y="185806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6084168" y="253433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6084168" y="321061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6084168" y="38868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11560" y="627534"/>
            <a:ext cx="125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力士机器人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7904" y="1203598"/>
            <a:ext cx="17281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  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使用外界大数据预测订单并提前安排货架位置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右箭头 29"/>
          <p:cNvSpPr/>
          <p:nvPr/>
        </p:nvSpPr>
        <p:spPr>
          <a:xfrm flipH="1">
            <a:off x="2123728" y="1203598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flipH="1">
            <a:off x="2123728" y="1879873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flipH="1">
            <a:off x="2123728" y="2556148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 flipH="1">
            <a:off x="2123728" y="3232423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 flipH="1">
            <a:off x="2123728" y="3908698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707904" y="1923678"/>
            <a:ext cx="17281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二十四小时无人监督环境工作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07904" y="2615420"/>
            <a:ext cx="17281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不断通过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Wi-Fi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升级优化算法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07904" y="3263492"/>
            <a:ext cx="17281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实用的全地图实时监控系统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07904" y="3911564"/>
            <a:ext cx="17281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5.  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实时电量、重心等数据计算和监测</a:t>
            </a: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827584" y="1059582"/>
            <a:ext cx="833527" cy="3616312"/>
          </a:xfrm>
          <a:prstGeom prst="roundRect">
            <a:avLst>
              <a:gd name="adj" fmla="val 888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524328" y="1059582"/>
            <a:ext cx="833527" cy="3616312"/>
          </a:xfrm>
          <a:prstGeom prst="roundRect">
            <a:avLst>
              <a:gd name="adj" fmla="val 888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7056784" y="627534"/>
            <a:ext cx="1763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本行业同行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23928" y="627534"/>
            <a:ext cx="125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性能指标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209" y="1234679"/>
            <a:ext cx="470275" cy="4702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2302" y="1930630"/>
            <a:ext cx="470275" cy="4702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2301" y="2607311"/>
            <a:ext cx="470275" cy="4702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2300" y="3283992"/>
            <a:ext cx="470275" cy="4702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208" y="3957721"/>
            <a:ext cx="470275" cy="470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05301" y="1231232"/>
            <a:ext cx="466654" cy="4666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05301" y="1912765"/>
            <a:ext cx="466654" cy="4666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05301" y="2594298"/>
            <a:ext cx="466654" cy="46665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05301" y="3263492"/>
            <a:ext cx="466654" cy="4666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05301" y="3941590"/>
            <a:ext cx="466654" cy="4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45208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30" grpId="0" animBg="1"/>
      <p:bldP spid="32" grpId="0" animBg="1"/>
      <p:bldP spid="33" grpId="0" animBg="1"/>
      <p:bldP spid="34" grpId="0" animBg="1"/>
      <p:bldP spid="35" grpId="0" animBg="1"/>
      <p:bldP spid="49" grpId="0"/>
      <p:bldP spid="50" grpId="0"/>
      <p:bldP spid="51" grpId="0"/>
      <p:bldP spid="52" grpId="0"/>
      <p:bldP spid="53" grpId="0" animBg="1"/>
      <p:bldP spid="54" grpId="0" animBg="1"/>
      <p:bldP spid="5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资金使用计划</a:t>
            </a:r>
          </a:p>
        </p:txBody>
      </p:sp>
      <p:sp>
        <p:nvSpPr>
          <p:cNvPr id="4" name="矩形 3"/>
          <p:cNvSpPr/>
          <p:nvPr/>
        </p:nvSpPr>
        <p:spPr>
          <a:xfrm>
            <a:off x="2637218" y="1419622"/>
            <a:ext cx="2610246" cy="2163516"/>
          </a:xfrm>
          <a:custGeom>
            <a:avLst/>
            <a:gdLst/>
            <a:ahLst/>
            <a:cxnLst/>
            <a:rect l="l" t="t" r="r" b="b"/>
            <a:pathLst>
              <a:path w="2316425" h="1919981">
                <a:moveTo>
                  <a:pt x="961654" y="1"/>
                </a:moveTo>
                <a:cubicBezTo>
                  <a:pt x="1241767" y="-484"/>
                  <a:pt x="1493101" y="118983"/>
                  <a:pt x="1668542" y="309758"/>
                </a:cubicBezTo>
                <a:lnTo>
                  <a:pt x="2316425" y="957641"/>
                </a:lnTo>
                <a:lnTo>
                  <a:pt x="1666038" y="1608027"/>
                </a:lnTo>
                <a:cubicBezTo>
                  <a:pt x="1490444" y="1799411"/>
                  <a:pt x="1238185" y="1919750"/>
                  <a:pt x="958327" y="1919980"/>
                </a:cubicBezTo>
                <a:cubicBezTo>
                  <a:pt x="428203" y="1920898"/>
                  <a:pt x="-918" y="1491778"/>
                  <a:pt x="1" y="961654"/>
                </a:cubicBezTo>
                <a:cubicBezTo>
                  <a:pt x="919" y="431529"/>
                  <a:pt x="431529" y="920"/>
                  <a:pt x="9616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42143" y="2454532"/>
            <a:ext cx="1994446" cy="1653106"/>
          </a:xfrm>
          <a:custGeom>
            <a:avLst/>
            <a:gdLst/>
            <a:ahLst/>
            <a:cxnLst/>
            <a:rect l="l" t="t" r="r" b="b"/>
            <a:pathLst>
              <a:path w="2316425" h="1919981">
                <a:moveTo>
                  <a:pt x="1358098" y="1"/>
                </a:moveTo>
                <a:cubicBezTo>
                  <a:pt x="1888222" y="-917"/>
                  <a:pt x="2317343" y="428203"/>
                  <a:pt x="2316424" y="958327"/>
                </a:cubicBezTo>
                <a:cubicBezTo>
                  <a:pt x="2315506" y="1488452"/>
                  <a:pt x="1884896" y="1919061"/>
                  <a:pt x="1354771" y="1919980"/>
                </a:cubicBezTo>
                <a:cubicBezTo>
                  <a:pt x="1074658" y="1920465"/>
                  <a:pt x="823324" y="1800998"/>
                  <a:pt x="647883" y="1610223"/>
                </a:cubicBezTo>
                <a:lnTo>
                  <a:pt x="0" y="962340"/>
                </a:lnTo>
                <a:lnTo>
                  <a:pt x="650387" y="311954"/>
                </a:lnTo>
                <a:cubicBezTo>
                  <a:pt x="825981" y="120570"/>
                  <a:pt x="1078240" y="231"/>
                  <a:pt x="13580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11921" y="1967810"/>
            <a:ext cx="144016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tx1"/>
                </a:solidFill>
                <a:latin typeface="微软雅黑 Light" pitchFamily="34" charset="-122"/>
                <a:ea typeface="微软雅黑 Light" pitchFamily="34" charset="-122"/>
              </a:rPr>
              <a:t>硅谷精英资源扩招及培训，场地设施，公司基础服务器更新以满足未来需求。</a:t>
            </a:r>
            <a:endParaRPr lang="en-US" altLang="zh-CN" sz="1200" dirty="0">
              <a:solidFill>
                <a:schemeClr val="tx1"/>
              </a:solidFill>
              <a:latin typeface="微软雅黑 Light" pitchFamily="34" charset="-122"/>
              <a:ea typeface="微软雅黑 Light" pitchFamily="34" charset="-122"/>
            </a:endParaRPr>
          </a:p>
          <a:p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88585" y="2953856"/>
            <a:ext cx="1429544" cy="521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/>
              <a:t>未来第一单合同的所有硬件采购。</a:t>
            </a:r>
            <a:endParaRPr lang="en-US" altLang="zh-CN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203848" y="2283718"/>
            <a:ext cx="107593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2750</a:t>
            </a: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4088" y="3075806"/>
            <a:ext cx="8964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1250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</a:p>
        </p:txBody>
      </p:sp>
      <p:sp>
        <p:nvSpPr>
          <p:cNvPr id="23" name="椭圆 22"/>
          <p:cNvSpPr/>
          <p:nvPr/>
        </p:nvSpPr>
        <p:spPr>
          <a:xfrm>
            <a:off x="5004048" y="1131590"/>
            <a:ext cx="1161326" cy="116132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所需资金</a:t>
            </a: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269901" y="127407"/>
            <a:ext cx="280168" cy="26896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1046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6" grpId="0"/>
      <p:bldP spid="17" grpId="0"/>
      <p:bldP spid="19" grpId="0"/>
      <p:bldP spid="21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8"/>
          <p:cNvSpPr/>
          <p:nvPr/>
        </p:nvSpPr>
        <p:spPr>
          <a:xfrm>
            <a:off x="7236296" y="66660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8"/>
          <p:cNvSpPr/>
          <p:nvPr/>
        </p:nvSpPr>
        <p:spPr>
          <a:xfrm>
            <a:off x="5508104" y="66660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8"/>
          <p:cNvSpPr/>
          <p:nvPr/>
        </p:nvSpPr>
        <p:spPr>
          <a:xfrm>
            <a:off x="3779912" y="66660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8"/>
          <p:cNvSpPr/>
          <p:nvPr/>
        </p:nvSpPr>
        <p:spPr>
          <a:xfrm>
            <a:off x="2051720" y="66660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solidFill>
            <a:schemeClr val="accent2"/>
          </a:solidFill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8"/>
          <p:cNvSpPr/>
          <p:nvPr/>
        </p:nvSpPr>
        <p:spPr>
          <a:xfrm>
            <a:off x="323528" y="66660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软件开发核心人员</a:t>
            </a:r>
          </a:p>
        </p:txBody>
      </p:sp>
      <p:grpSp>
        <p:nvGrpSpPr>
          <p:cNvPr id="3" name="组合 11"/>
          <p:cNvGrpSpPr/>
          <p:nvPr/>
        </p:nvGrpSpPr>
        <p:grpSpPr>
          <a:xfrm>
            <a:off x="395536" y="2643758"/>
            <a:ext cx="1440160" cy="378346"/>
            <a:chOff x="1271048" y="2641600"/>
            <a:chExt cx="1800740" cy="473075"/>
          </a:xfrm>
        </p:grpSpPr>
        <p:sp>
          <p:nvSpPr>
            <p:cNvPr id="13" name="圆角矩形 1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71048" y="2728050"/>
              <a:ext cx="1800740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首席执行官</a:t>
              </a:r>
            </a:p>
          </p:txBody>
        </p:sp>
        <p:sp>
          <p:nvSpPr>
            <p:cNvPr id="15" name="等腰三角形 1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5536" y="3468365"/>
            <a:ext cx="144016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中国浙江大学数学系硕士毕业生，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MBA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，具有十年以上大数据开发，算法架构设计的经验。曾担任雅虎、邦恩书店高级软件开发经理。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42"/>
          <p:cNvGrpSpPr/>
          <p:nvPr/>
        </p:nvGrpSpPr>
        <p:grpSpPr>
          <a:xfrm>
            <a:off x="2123728" y="2643758"/>
            <a:ext cx="1440159" cy="378346"/>
            <a:chOff x="1269462" y="2641600"/>
            <a:chExt cx="1800738" cy="473075"/>
          </a:xfrm>
        </p:grpSpPr>
        <p:sp>
          <p:nvSpPr>
            <p:cNvPr id="46" name="圆角矩形 45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69462" y="2728050"/>
              <a:ext cx="1800738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首席技术官</a:t>
              </a:r>
            </a:p>
          </p:txBody>
        </p:sp>
        <p:sp>
          <p:nvSpPr>
            <p:cNvPr id="48" name="等腰三角形 47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123728" y="3468365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中国浙江大学数学系硕士毕业生，美国麦迪逊大学博士学位，高级软件算法、数据库工程师。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9"/>
          <p:cNvGrpSpPr/>
          <p:nvPr/>
        </p:nvGrpSpPr>
        <p:grpSpPr>
          <a:xfrm>
            <a:off x="5580112" y="2643758"/>
            <a:ext cx="1440160" cy="378346"/>
            <a:chOff x="1267877" y="2641600"/>
            <a:chExt cx="1800740" cy="473075"/>
          </a:xfrm>
          <a:solidFill>
            <a:schemeClr val="accent3"/>
          </a:solidFill>
        </p:grpSpPr>
        <p:sp>
          <p:nvSpPr>
            <p:cNvPr id="53" name="圆角矩形 5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267877" y="2728050"/>
              <a:ext cx="1800740" cy="23090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高级软件工程师</a:t>
              </a:r>
            </a:p>
          </p:txBody>
        </p:sp>
        <p:sp>
          <p:nvSpPr>
            <p:cNvPr id="55" name="等腰三角形 5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580112" y="3468365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美国常青藤康奈尔大学系统工程学硕士，具有逻辑开发的多年经验和领导团队开发的能力。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6"/>
          <p:cNvGrpSpPr/>
          <p:nvPr/>
        </p:nvGrpSpPr>
        <p:grpSpPr>
          <a:xfrm>
            <a:off x="7308304" y="2643758"/>
            <a:ext cx="1440160" cy="378346"/>
            <a:chOff x="1266291" y="2641600"/>
            <a:chExt cx="1800741" cy="473075"/>
          </a:xfrm>
          <a:solidFill>
            <a:schemeClr val="accent1"/>
          </a:solidFill>
        </p:grpSpPr>
        <p:sp>
          <p:nvSpPr>
            <p:cNvPr id="60" name="圆角矩形 59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266291" y="2728050"/>
              <a:ext cx="1800741" cy="23090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高级软件工程师</a:t>
              </a:r>
            </a:p>
          </p:txBody>
        </p:sp>
        <p:sp>
          <p:nvSpPr>
            <p:cNvPr id="62" name="等腰三角形 61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308304" y="3468365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华南理工大学本科，美国硅谷计算机系硕士，具备开发复杂逻辑算法，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UI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设计的能力。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251520" y="1203598"/>
            <a:ext cx="1728192" cy="2160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en-US" altLang="zh-CN" sz="1400" b="1" cap="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Jonathan </a:t>
            </a:r>
            <a:r>
              <a:rPr lang="en-US" altLang="zh-CN" sz="1400" b="1" cap="all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huang</a:t>
            </a:r>
            <a:endParaRPr lang="en-US" altLang="zh-CN" sz="1400" b="1" cap="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2411760" y="1203598"/>
            <a:ext cx="864096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en-US" altLang="zh-CN" sz="1600" b="1" cap="all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Zaifei</a:t>
            </a:r>
            <a:r>
              <a:rPr lang="en-US" altLang="zh-CN" sz="1600" b="1" cap="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ye</a:t>
            </a: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5778326" y="120359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en-US" altLang="zh-CN" sz="1600" b="1" cap="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David </a:t>
            </a:r>
            <a:r>
              <a:rPr lang="en-US" altLang="zh-CN" sz="1600" b="1" cap="all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wang</a:t>
            </a:r>
            <a:endParaRPr lang="en-US" altLang="zh-CN" sz="1600" b="1" cap="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650534" y="1203598"/>
            <a:ext cx="737890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en-US" altLang="zh-CN" sz="1600" b="1" cap="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Jun </a:t>
            </a:r>
            <a:r>
              <a:rPr lang="en-US" altLang="zh-CN" sz="1600" b="1" cap="all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xiao</a:t>
            </a:r>
            <a:endParaRPr lang="en-US" altLang="zh-CN" sz="1600" b="1" cap="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7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3851920" y="1203598"/>
            <a:ext cx="1440160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en-US" altLang="zh-CN" sz="1600" b="1" cap="all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Larry </a:t>
            </a:r>
            <a:r>
              <a:rPr lang="en-US" altLang="zh-CN" sz="1600" b="1" cap="all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beitch</a:t>
            </a:r>
            <a:endParaRPr lang="en-US" altLang="zh-CN" sz="1600" b="1" cap="all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pSp>
        <p:nvGrpSpPr>
          <p:cNvPr id="38" name="组合 49"/>
          <p:cNvGrpSpPr/>
          <p:nvPr/>
        </p:nvGrpSpPr>
        <p:grpSpPr>
          <a:xfrm>
            <a:off x="3851920" y="2643758"/>
            <a:ext cx="1440160" cy="378346"/>
            <a:chOff x="1267877" y="2641600"/>
            <a:chExt cx="1800740" cy="473075"/>
          </a:xfrm>
        </p:grpSpPr>
        <p:sp>
          <p:nvSpPr>
            <p:cNvPr id="39" name="圆角矩形 38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67877" y="2728050"/>
              <a:ext cx="1800740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副总裁兼技术部经理</a:t>
              </a:r>
            </a:p>
          </p:txBody>
        </p:sp>
        <p:sp>
          <p:nvSpPr>
            <p:cNvPr id="41" name="等腰三角形 40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51920" y="3468365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硅谷资深项目管理经理，软件基础架构工程师。曾担任苹果公司高层软件开发部门高级工程师。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392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6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9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3" grpId="0" animBg="1"/>
      <p:bldP spid="50" grpId="0" animBg="1"/>
      <p:bldP spid="49" grpId="0" animBg="1"/>
      <p:bldP spid="56" grpId="0" animBg="1"/>
      <p:bldP spid="10" grpId="0"/>
      <p:bldP spid="45" grpId="0"/>
      <p:bldP spid="52" grpId="0"/>
      <p:bldP spid="59" grpId="0"/>
      <p:bldP spid="32" grpId="0" build="p"/>
      <p:bldP spid="33" grpId="0" build="p"/>
      <p:bldP spid="35" grpId="0" build="p"/>
      <p:bldP spid="36" grpId="0" build="p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222222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8342</TotalTime>
  <Words>512</Words>
  <Application>Microsoft Office PowerPoint</Application>
  <PresentationFormat>全屏显示(16:9)</PresentationFormat>
  <Paragraphs>86</Paragraphs>
  <Slides>11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主题​​</vt:lpstr>
      <vt:lpstr>幻灯片 1</vt:lpstr>
      <vt:lpstr>行业模式概览</vt:lpstr>
      <vt:lpstr>需求分析</vt:lpstr>
      <vt:lpstr>我们的解决方案</vt:lpstr>
      <vt:lpstr>行业前景</vt:lpstr>
      <vt:lpstr>我们的技术</vt:lpstr>
      <vt:lpstr>我们在同行业的优势</vt:lpstr>
      <vt:lpstr>资金使用计划</vt:lpstr>
      <vt:lpstr>软件开发核心人员</vt:lpstr>
      <vt:lpstr>项目状态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严嘉攀</cp:lastModifiedBy>
  <cp:revision>482</cp:revision>
  <dcterms:created xsi:type="dcterms:W3CDTF">2015-04-24T01:01:13Z</dcterms:created>
  <dcterms:modified xsi:type="dcterms:W3CDTF">2016-08-08T18:05:10Z</dcterms:modified>
</cp:coreProperties>
</file>